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9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19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3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43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9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80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5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5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10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7859-3F52-4C51-833B-D33AB82FAADA}" type="datetimeFigureOut">
              <a:rPr lang="pt-BR" smtClean="0"/>
              <a:t>08/04/2013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C6C5-6C15-4582-9938-16F1B49006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1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468560" y="5733256"/>
            <a:ext cx="10153128" cy="1224136"/>
          </a:xfrm>
          <a:prstGeom prst="rect">
            <a:avLst/>
          </a:prstGeom>
          <a:solidFill>
            <a:schemeClr val="tx2">
              <a:lumMod val="7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80528" y="595689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PESQUISA QUALITATIVA E QUANTITATIVA</a:t>
            </a:r>
            <a:endParaRPr lang="pt-BR" sz="3600" b="1" dirty="0"/>
          </a:p>
        </p:txBody>
      </p:sp>
      <p:sp>
        <p:nvSpPr>
          <p:cNvPr id="7" name="Retângulo 6"/>
          <p:cNvSpPr/>
          <p:nvPr/>
        </p:nvSpPr>
        <p:spPr>
          <a:xfrm>
            <a:off x="0" y="116632"/>
            <a:ext cx="903649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 smtClean="0"/>
              <a:t>  INSTITUTO CATARINENSE DE PESQUISAS</a:t>
            </a:r>
          </a:p>
          <a:p>
            <a:pPr algn="ctr">
              <a:lnSpc>
                <a:spcPct val="150000"/>
              </a:lnSpc>
            </a:pPr>
            <a:r>
              <a:rPr lang="pt-BR" sz="9600" b="1" dirty="0" smtClean="0">
                <a:solidFill>
                  <a:srgbClr val="FF0000"/>
                </a:solidFill>
              </a:rPr>
              <a:t>ICAP</a:t>
            </a:r>
            <a:endParaRPr lang="pt-BR" sz="9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pt-BR" sz="1400" b="1" dirty="0" smtClean="0"/>
          </a:p>
          <a:p>
            <a:pPr>
              <a:lnSpc>
                <a:spcPct val="150000"/>
              </a:lnSpc>
            </a:pPr>
            <a:endParaRPr lang="pt-BR" sz="1400" b="1" dirty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Ana Paula </a:t>
            </a:r>
            <a:r>
              <a:rPr lang="pt-BR" sz="1400" b="1" dirty="0" err="1" smtClean="0"/>
              <a:t>Baptistella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Jorge Paes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err="1" smtClean="0"/>
              <a:t>Josemara</a:t>
            </a:r>
            <a:r>
              <a:rPr lang="pt-BR" sz="1400" b="1" dirty="0" smtClean="0"/>
              <a:t> A. Moraes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Laís Segalla</a:t>
            </a:r>
            <a:endParaRPr lang="pt-BR" sz="1400" b="1" dirty="0" smtClean="0"/>
          </a:p>
          <a:p>
            <a:pPr>
              <a:lnSpc>
                <a:spcPct val="150000"/>
              </a:lnSpc>
            </a:pPr>
            <a:r>
              <a:rPr lang="pt-BR" sz="1400" b="1" dirty="0" smtClean="0"/>
              <a:t>Marco Antônio </a:t>
            </a:r>
            <a:r>
              <a:rPr lang="pt-BR" sz="1400" b="1" dirty="0" err="1" smtClean="0"/>
              <a:t>Carnaz</a:t>
            </a:r>
            <a:endParaRPr lang="pt-B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2901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O que é Pesquisa Qualitativa ?</a:t>
            </a:r>
            <a:endParaRPr lang="pt-BR" sz="3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8889" y="1244122"/>
            <a:ext cx="85935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A pesquisa Qualitativa tem como principal objetivo interpretar o fenômeno  que observa. 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Seus objetivos são: a observação, a descrição, a compreensão e o significado;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Não existe hipótese pré-concebidas; suas hipóteses são construídas após a observação (ou seja, dá ênfase na indução);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Não existe “suposta certeza” do método experimental. Neste sentido, quem observa ou interpreta (o pesquisador) influencia e é influenciado pelo fenômeno pesquisado.</a:t>
            </a:r>
          </a:p>
          <a:p>
            <a:pPr algn="r"/>
            <a:r>
              <a:rPr lang="pt-BR" sz="2400" dirty="0" smtClean="0"/>
              <a:t>(VILELA)</a:t>
            </a:r>
          </a:p>
        </p:txBody>
      </p:sp>
    </p:spTree>
    <p:extLst>
      <p:ext uri="{BB962C8B-B14F-4D97-AF65-F5344CB8AC3E}">
        <p14:creationId xmlns:p14="http://schemas.microsoft.com/office/powerpoint/2010/main" val="23062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Procedimentos da Pesquisa Qualitativa</a:t>
            </a:r>
            <a:endParaRPr lang="pt-BR" sz="3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8889" y="1244122"/>
            <a:ext cx="85935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FF"/>
                </a:solidFill>
              </a:rPr>
              <a:t>Definição da Proposta: </a:t>
            </a:r>
            <a:r>
              <a:rPr lang="pt-BR" sz="1600" dirty="0" smtClean="0">
                <a:cs typeface="Arial" pitchFamily="34" charset="0"/>
              </a:rPr>
              <a:t>Para identificar um bom tema-problema, você precisa ler sobre a área de seu interesse. Faça revisões da literatura sobre o assunto, principalmente em artigos e revistas científicas.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FF"/>
                </a:solidFill>
              </a:rPr>
              <a:t>Formulação das hipóteses e do referencial teórico: </a:t>
            </a:r>
            <a:r>
              <a:rPr lang="pt-BR" sz="1600" dirty="0" smtClean="0"/>
              <a:t>O pesquisador evita construir hipóteses </a:t>
            </a:r>
            <a:r>
              <a:rPr lang="pt-BR" sz="1600" i="1" dirty="0" smtClean="0"/>
              <a:t>a priori</a:t>
            </a:r>
            <a:r>
              <a:rPr lang="pt-BR" sz="1600" dirty="0" smtClean="0"/>
              <a:t>, elas são na maioria das vezes desenvolvidas </a:t>
            </a:r>
            <a:r>
              <a:rPr lang="pt-BR" sz="1600" i="1" dirty="0" smtClean="0"/>
              <a:t>a posteriori</a:t>
            </a:r>
            <a:r>
              <a:rPr lang="pt-BR" sz="1600" dirty="0" smtClean="0"/>
              <a:t>.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FF"/>
                </a:solidFill>
              </a:rPr>
              <a:t>Coleta de Dados: </a:t>
            </a:r>
            <a:r>
              <a:rPr lang="pt-BR" sz="1600" dirty="0" smtClean="0"/>
              <a:t>O pesquisador é o instrumento de coleta dos dados. Neste sentido, um estudo-piloto (prévio, informal) se faz necessário, pois a prática é decisiva para uma boa coleta.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FF"/>
                </a:solidFill>
              </a:rPr>
              <a:t>Análise dos Dados: </a:t>
            </a:r>
            <a:r>
              <a:rPr lang="pt-BR" sz="1600" dirty="0" smtClean="0"/>
              <a:t>É realizado durante e após a coleta dos dados.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FF"/>
                </a:solidFill>
              </a:rPr>
              <a:t>Redação do Relatório: </a:t>
            </a:r>
            <a:r>
              <a:rPr lang="pt-BR" sz="1600" dirty="0" smtClean="0"/>
              <a:t>Elaborado através da narrativa analítica a partir da qual o pesquisador propõe (defende!), uma possível interpretação (significativa) para o fenômeno.</a:t>
            </a:r>
          </a:p>
          <a:p>
            <a:pPr algn="just"/>
            <a:endParaRPr lang="pt-BR" sz="1600" dirty="0" smtClean="0"/>
          </a:p>
          <a:p>
            <a:pPr algn="r"/>
            <a:r>
              <a:rPr lang="pt-BR" sz="2400" dirty="0" smtClean="0"/>
              <a:t>(VILELA)</a:t>
            </a:r>
          </a:p>
        </p:txBody>
      </p:sp>
    </p:spTree>
    <p:extLst>
      <p:ext uri="{BB962C8B-B14F-4D97-AF65-F5344CB8AC3E}">
        <p14:creationId xmlns:p14="http://schemas.microsoft.com/office/powerpoint/2010/main" val="2362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O que é Pesquisa Quantitativa ?</a:t>
            </a:r>
            <a:endParaRPr lang="pt-BR" sz="3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8889" y="1244122"/>
            <a:ext cx="85935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A pesquisa quantitativa é um </a:t>
            </a:r>
            <a:r>
              <a:rPr lang="pt-BR" sz="2800" b="1" dirty="0"/>
              <a:t>estudo estatístico</a:t>
            </a:r>
            <a:r>
              <a:rPr lang="pt-BR" sz="2800" dirty="0"/>
              <a:t> que se destina a descrever as características de uma determinada situação, medindo numericamente as hipóteses levantadas a respeito de um problema de pesquisa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As informações são colhidas por meio de um questionário estruturado com perguntas claras e objetivas. Isto garante a uniformidade de entendimento dos entrevistados. </a:t>
            </a:r>
            <a:endParaRPr lang="pt-BR" sz="2800" dirty="0" smtClean="0"/>
          </a:p>
        </p:txBody>
      </p:sp>
      <p:pic>
        <p:nvPicPr>
          <p:cNvPr id="4100" name="Picture 4" descr="http://www.perspectiva.inf.br/images/bt-quantitati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23119"/>
            <a:ext cx="1866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O que é Pesquisa Quantitativa ?</a:t>
            </a:r>
            <a:endParaRPr lang="pt-BR" sz="3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8889" y="1244122"/>
            <a:ext cx="85935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É </a:t>
            </a:r>
            <a:r>
              <a:rPr lang="pt-BR" sz="2800" dirty="0"/>
              <a:t>especialmente projetada para </a:t>
            </a:r>
            <a:r>
              <a:rPr lang="pt-BR" sz="2800" b="1" dirty="0"/>
              <a:t>gerar medidas precisas </a:t>
            </a:r>
            <a:r>
              <a:rPr lang="pt-BR" sz="2800" dirty="0"/>
              <a:t>e </a:t>
            </a:r>
            <a:r>
              <a:rPr lang="pt-BR" sz="2800" b="1" dirty="0"/>
              <a:t>confiáveis</a:t>
            </a:r>
            <a:r>
              <a:rPr lang="pt-BR" sz="2800" dirty="0"/>
              <a:t> que permitam uma análise estatística</a:t>
            </a:r>
            <a:r>
              <a:rPr lang="pt-BR" sz="28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As questões devem ser diretas e facilmente quantificáveis e a amostra deve ser grande o suficiente para possibilitar uma análise estatística confiável</a:t>
            </a:r>
            <a:r>
              <a:rPr lang="pt-BR" sz="28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/>
              <a:t>A análise de dados quantitativos e dos cruzamentos entre as diversas informações coletadas </a:t>
            </a:r>
            <a:r>
              <a:rPr lang="pt-BR" sz="2800" b="1" dirty="0"/>
              <a:t>vão produzir algo </a:t>
            </a:r>
            <a:r>
              <a:rPr lang="pt-BR" sz="2800" b="1" dirty="0" smtClean="0">
                <a:solidFill>
                  <a:srgbClr val="FF0000"/>
                </a:solidFill>
              </a:rPr>
              <a:t>Qualitativo</a:t>
            </a:r>
            <a:r>
              <a:rPr lang="pt-BR" sz="2800" b="1" dirty="0"/>
              <a:t>.</a:t>
            </a: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299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Exemplo de Pesquisa Quantitativa</a:t>
            </a:r>
            <a:endParaRPr lang="pt-BR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4" r="5077" b="4980"/>
          <a:stretch/>
        </p:blipFill>
        <p:spPr bwMode="auto">
          <a:xfrm>
            <a:off x="1030309" y="971465"/>
            <a:ext cx="7348956" cy="548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7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Métodos de Coleta de Dados</a:t>
            </a:r>
            <a:endParaRPr lang="pt-BR" sz="3600" b="1" dirty="0"/>
          </a:p>
        </p:txBody>
      </p:sp>
      <p:sp>
        <p:nvSpPr>
          <p:cNvPr id="2" name="Retângulo 1"/>
          <p:cNvSpPr/>
          <p:nvPr/>
        </p:nvSpPr>
        <p:spPr>
          <a:xfrm>
            <a:off x="203196" y="821025"/>
            <a:ext cx="85215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/>
              <a:t>Amostra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FF0000"/>
                </a:solidFill>
              </a:rPr>
              <a:t>Qualitativa: </a:t>
            </a:r>
            <a:r>
              <a:rPr lang="pt-BR" sz="2000" dirty="0"/>
              <a:t>não há preocupação em projetar resultados à população. O número </a:t>
            </a:r>
            <a:r>
              <a:rPr lang="pt-BR" sz="2000" dirty="0" smtClean="0"/>
              <a:t>de entrevistados </a:t>
            </a:r>
            <a:r>
              <a:rPr lang="pt-BR" sz="2000" dirty="0"/>
              <a:t>geralmente é pequeno.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0000FF"/>
                </a:solidFill>
              </a:rPr>
              <a:t>Quantitativa: </a:t>
            </a:r>
            <a:r>
              <a:rPr lang="pt-BR" sz="2000" dirty="0"/>
              <a:t>exige um número maior de entrevistados para garantir maior </a:t>
            </a:r>
            <a:r>
              <a:rPr lang="pt-BR" sz="2000" dirty="0" smtClean="0"/>
              <a:t>exatidão nos </a:t>
            </a:r>
            <a:r>
              <a:rPr lang="pt-BR" sz="2000" dirty="0"/>
              <a:t>resultados. Os dados são divulgados para a população.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800" b="1" dirty="0"/>
              <a:t>Entrevista</a:t>
            </a:r>
            <a:endParaRPr lang="pt-BR" sz="2800" dirty="0"/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>
                <a:solidFill>
                  <a:srgbClr val="FF0000"/>
                </a:solidFill>
              </a:rPr>
              <a:t>Qualitativa</a:t>
            </a:r>
            <a:r>
              <a:rPr lang="pt-BR" sz="2000" b="1" dirty="0">
                <a:solidFill>
                  <a:srgbClr val="FF0000"/>
                </a:solidFill>
              </a:rPr>
              <a:t>: </a:t>
            </a:r>
            <a:r>
              <a:rPr lang="pt-BR" sz="2000" dirty="0"/>
              <a:t>são feitas discussões em grupo, conhecidas também como mesa-redonda, e entrevistas em profundidade em que é feito um </a:t>
            </a:r>
            <a:r>
              <a:rPr lang="pt-BR" sz="2000" dirty="0" err="1"/>
              <a:t>pré-agendamento</a:t>
            </a:r>
            <a:r>
              <a:rPr lang="pt-BR" sz="2000" dirty="0"/>
              <a:t> do entrevistado e sua aplicação é individual.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0000FF"/>
                </a:solidFill>
              </a:rPr>
              <a:t>Quantitativa: </a:t>
            </a:r>
            <a:r>
              <a:rPr lang="pt-BR" sz="2000" dirty="0"/>
              <a:t>o entrevistado identifica as pessoas que serão entrevistadas pelos</a:t>
            </a:r>
          </a:p>
          <a:p>
            <a:pPr algn="just"/>
            <a:r>
              <a:rPr lang="pt-BR" sz="2000" dirty="0"/>
              <a:t>seguintes critérios: sexo, idade, ramo de atividade, localização geográfica, </a:t>
            </a:r>
            <a:r>
              <a:rPr lang="pt-BR" sz="2000" dirty="0" smtClean="0"/>
              <a:t>etc.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17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775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Métodos de Coleta de Dados</a:t>
            </a:r>
            <a:endParaRPr lang="pt-BR" sz="3600" b="1" dirty="0"/>
          </a:p>
        </p:txBody>
      </p:sp>
      <p:sp>
        <p:nvSpPr>
          <p:cNvPr id="2" name="Retângulo 1"/>
          <p:cNvSpPr/>
          <p:nvPr/>
        </p:nvSpPr>
        <p:spPr>
          <a:xfrm>
            <a:off x="203196" y="821025"/>
            <a:ext cx="852158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Questionário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  <a:p>
            <a:pPr algn="just"/>
            <a:r>
              <a:rPr lang="pt-BR" sz="2000" b="1" dirty="0">
                <a:solidFill>
                  <a:srgbClr val="0000FF"/>
                </a:solidFill>
              </a:rPr>
              <a:t>Qualitativa: </a:t>
            </a:r>
            <a:r>
              <a:rPr lang="pt-BR" sz="2000" dirty="0"/>
              <a:t>geralmente as informações são coletadas por meio de um roteiro. </a:t>
            </a:r>
            <a:r>
              <a:rPr lang="pt-BR" sz="2000" dirty="0" smtClean="0"/>
              <a:t>As opiniões </a:t>
            </a:r>
            <a:r>
              <a:rPr lang="pt-BR" sz="2000" dirty="0"/>
              <a:t>são gravadas e depois analisadas.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FF0000"/>
                </a:solidFill>
              </a:rPr>
              <a:t>Quantitativa: </a:t>
            </a:r>
            <a:r>
              <a:rPr lang="pt-BR" sz="2000" dirty="0"/>
              <a:t>as informações são colhidas por meio de um questionário padronizado </a:t>
            </a:r>
            <a:r>
              <a:rPr lang="pt-BR" sz="2000" dirty="0" smtClean="0"/>
              <a:t>e uniformizado</a:t>
            </a:r>
            <a:r>
              <a:rPr lang="pt-BR" sz="2000" dirty="0"/>
              <a:t>, com perguntas claras e objetivas.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800" b="1" dirty="0"/>
              <a:t>Relatório</a:t>
            </a:r>
            <a:endParaRPr lang="pt-BR" sz="2800" dirty="0"/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>
                <a:solidFill>
                  <a:srgbClr val="0000FF"/>
                </a:solidFill>
              </a:rPr>
              <a:t>Qualitativa</a:t>
            </a:r>
            <a:r>
              <a:rPr lang="pt-BR" sz="2000" b="1" dirty="0">
                <a:solidFill>
                  <a:srgbClr val="0000FF"/>
                </a:solidFill>
              </a:rPr>
              <a:t>: </a:t>
            </a:r>
            <a:r>
              <a:rPr lang="pt-BR" sz="2000" dirty="0"/>
              <a:t>as informações são analisadas de acordo com o roteiro aplicado e</a:t>
            </a:r>
          </a:p>
          <a:p>
            <a:pPr algn="just"/>
            <a:r>
              <a:rPr lang="pt-BR" sz="2000" dirty="0"/>
              <a:t>registradas em relatório, dando ênfase às opiniões, comentários e frases.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FF0000"/>
                </a:solidFill>
              </a:rPr>
              <a:t>Quantitativa: </a:t>
            </a:r>
            <a:r>
              <a:rPr lang="pt-BR" sz="2000" dirty="0"/>
              <a:t>além de interpretações e conclusões, deve mostrar tabelas de </a:t>
            </a:r>
            <a:r>
              <a:rPr lang="pt-BR" sz="2000" dirty="0" smtClean="0"/>
              <a:t>percentuais e </a:t>
            </a:r>
            <a:r>
              <a:rPr lang="pt-BR" sz="2000" dirty="0"/>
              <a:t>gráficos</a:t>
            </a:r>
          </a:p>
        </p:txBody>
      </p:sp>
    </p:spTree>
    <p:extLst>
      <p:ext uri="{BB962C8B-B14F-4D97-AF65-F5344CB8AC3E}">
        <p14:creationId xmlns:p14="http://schemas.microsoft.com/office/powerpoint/2010/main" val="5939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0418" y="-171400"/>
            <a:ext cx="9865096" cy="86409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-252536" y="548680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2700000">
            <a:off x="-205167" y="-626136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2700000">
            <a:off x="-241128" y="-886785"/>
            <a:ext cx="1008112" cy="177356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-468560" y="66238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-409431" y="6737594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-316160" y="67762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246401" y="188640"/>
            <a:ext cx="789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63760" y="6928631"/>
            <a:ext cx="9865096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82362" y="-27384"/>
            <a:ext cx="681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Comparações</a:t>
            </a:r>
            <a:endParaRPr lang="pt-BR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1"/>
          <a:stretch/>
        </p:blipFill>
        <p:spPr bwMode="auto">
          <a:xfrm>
            <a:off x="706693" y="862470"/>
            <a:ext cx="8013727" cy="590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2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353</Words>
  <Application>Microsoft Office PowerPoint</Application>
  <PresentationFormat>Apresentação na tela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</dc:creator>
  <cp:lastModifiedBy>ICAP</cp:lastModifiedBy>
  <cp:revision>25</cp:revision>
  <dcterms:created xsi:type="dcterms:W3CDTF">2011-09-30T22:30:49Z</dcterms:created>
  <dcterms:modified xsi:type="dcterms:W3CDTF">2013-04-08T12:10:32Z</dcterms:modified>
</cp:coreProperties>
</file>